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4" r:id="rId1"/>
  </p:sldMasterIdLst>
  <p:notesMasterIdLst>
    <p:notesMasterId r:id="rId23"/>
  </p:notesMasterIdLst>
  <p:handoutMasterIdLst>
    <p:handoutMasterId r:id="rId24"/>
  </p:handoutMasterIdLst>
  <p:sldIdLst>
    <p:sldId id="288" r:id="rId2"/>
    <p:sldId id="257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87" r:id="rId12"/>
    <p:sldId id="277" r:id="rId13"/>
    <p:sldId id="299" r:id="rId14"/>
    <p:sldId id="279" r:id="rId15"/>
    <p:sldId id="281" r:id="rId16"/>
    <p:sldId id="283" r:id="rId17"/>
    <p:sldId id="297" r:id="rId18"/>
    <p:sldId id="285" r:id="rId19"/>
    <p:sldId id="298" r:id="rId20"/>
    <p:sldId id="300" r:id="rId21"/>
    <p:sldId id="276" r:id="rId22"/>
  </p:sldIdLst>
  <p:sldSz cx="9144000" cy="6858000" type="screen4x3"/>
  <p:notesSz cx="7053263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64"/>
    <a:srgbClr val="FF0000"/>
    <a:srgbClr val="FF9900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03EF90F8-1210-4912-A4B7-A90108D1C649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17091FB0-696E-471D-A3ED-04C261895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43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7B770108-8D0E-45A0-8A6C-576B70C7D487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3638"/>
            <a:ext cx="4189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9CADEA2A-C52B-426D-8B0B-E7E1C9711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49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DEA2A-C52B-426D-8B0B-E7E1C9711D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86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DEA2A-C52B-426D-8B0B-E7E1C9711D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60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DEA2A-C52B-426D-8B0B-E7E1C9711D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40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Phone: 484-498-8660   •   Fax: 484-631-0558   •   www.capitalcoil.com   •   sales@capitalcoil.com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EC64B-8030-4A14-BCF2-84F2B390B7A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649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Phone: 484-498-8660   •   Fax: 484-631-0558   •   www.capitalcoil.com   •   sales@capitalcoil.com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EE36-7196-406E-A472-F31A68AF308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212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Phone: 484-498-8660   •   Fax: 484-631-0558   •   www.capitalcoil.com   •   sales@capitalcoil.com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EE36-7196-406E-A472-F31A68AF308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776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Phone: 484-498-8660   •   Fax: 484-631-0558   •   www.capitalcoil.com   •   sales@capitalcoil.com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EE36-7196-406E-A472-F31A68AF308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6945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Phone: 484-498-8660   •   Fax: 484-631-0558   •   www.capitalcoil.com   •   sales@capitalcoil.com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EE36-7196-406E-A472-F31A68AF308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4701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Phone: 484-498-8660   •   Fax: 484-631-0558   •   www.capitalcoil.com   •   sales@capitalcoil.com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EE36-7196-406E-A472-F31A68AF308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829426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Phone: 484-498-8660   •   Fax: 484-631-0558   •   www.capitalcoil.com   •   sales@capitalcoil.com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EE36-7196-406E-A472-F31A68AF308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145763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Phone: 484-498-8660   •   Fax: 484-631-0558   •   www.capitalcoil.com   •   sales@capitalcoil.com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CE5E-F1BD-468F-9280-C056B56DA5C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444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Phone: 484-498-8660   •   Fax: 484-631-0558   •   www.capitalcoil.com   •   sales@capitalcoil.com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2C91-B658-414F-8F3C-73C8A48D089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221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Phone: 484-498-8660   •   Fax: 484-631-0558   •   www.capitalcoil.com   •   sales@capitalcoil.com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044483F-D480-4DC1-89B7-680AED4829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2363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Phone: 484-498-8660   •   Fax: 484-631-0558   •   www.capitalcoil.com   •   sales@capitalcoil.com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9046-C6C5-473E-9E97-9361A265359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134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Phone: 484-498-8660   •   Fax: 484-631-0558   •   www.capitalcoil.com   •   sales@capitalcoil.com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2DC14-FDE7-4162-A010-3AC7C6C5544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045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Phone: 484-498-8660   •   Fax: 484-631-0558   •   www.capitalcoil.com   •   sales@capitalcoil.com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003C-0407-40F9-A1F2-A0C16A0CCD1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370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Phone: 484-498-8660   •   Fax: 484-631-0558   •   www.capitalcoil.com   •   sales@capitalcoil.com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B4497-73B2-4B94-89FA-3FF9EBDC06C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181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Phone: 484-498-8660   •   Fax: 484-631-0558   •   www.capitalcoil.com   •   sales@capitalcoil.com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2F16-22E2-4CE0-89F7-338CDD3E442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587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Phone: 484-498-8660   •   Fax: 484-631-0558   •   www.capitalcoil.com   •   sales@capitalcoil.com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B77F-0417-4937-A941-04EE2D0EAB2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951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Phone: 484-498-8660   •   Fax: 484-631-0558   •   www.capitalcoil.com   •   sales@capitalcoil.com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85EE-5072-406C-9A7B-CC544760D6B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846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Phone: 484-498-8660   •   Fax: 484-631-0558   •   www.capitalcoil.com   •   sales@capitalcoil.com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916E-D165-425B-BAC7-F5725E449DD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046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9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altLang="en-US" smtClean="0"/>
              <a:t>Phone: 484-498-8660   •   Fax: 484-631-0558   •   www.capitalcoil.com   •   sales@capitalcoil.com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195EE36-7196-406E-A472-F31A68AF308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9734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4191000"/>
            <a:ext cx="7010400" cy="1524000"/>
          </a:xfrm>
        </p:spPr>
        <p:txBody>
          <a:bodyPr>
            <a:noAutofit/>
          </a:bodyPr>
          <a:lstStyle/>
          <a:p>
            <a:pPr algn="ctr"/>
            <a:r>
              <a:rPr lang="en-US" altLang="en-US" b="1" dirty="0" smtClean="0">
                <a:solidFill>
                  <a:srgbClr val="FFC000"/>
                </a:solidFill>
              </a:rPr>
              <a:t>Industry Leader in the </a:t>
            </a:r>
            <a:r>
              <a:rPr lang="en-US" altLang="en-US" b="1" dirty="0">
                <a:solidFill>
                  <a:srgbClr val="FFC000"/>
                </a:solidFill>
              </a:rPr>
              <a:t>Replacement </a:t>
            </a:r>
            <a:r>
              <a:rPr lang="en-US" altLang="en-US" b="1" dirty="0" smtClean="0">
                <a:solidFill>
                  <a:srgbClr val="FFC000"/>
                </a:solidFill>
              </a:rPr>
              <a:t>Coil</a:t>
            </a:r>
            <a:br>
              <a:rPr lang="en-US" altLang="en-US" b="1" dirty="0" smtClean="0">
                <a:solidFill>
                  <a:srgbClr val="FFC000"/>
                </a:solidFill>
              </a:rPr>
            </a:br>
            <a:r>
              <a:rPr lang="en-US" altLang="en-US" b="1" dirty="0" smtClean="0">
                <a:solidFill>
                  <a:srgbClr val="FFC000"/>
                </a:solidFill>
              </a:rPr>
              <a:t>Business</a:t>
            </a:r>
            <a:r>
              <a:rPr lang="en-US" altLang="en-US" b="1" dirty="0"/>
              <a:t/>
            </a:r>
            <a:br>
              <a:rPr lang="en-US" altLang="en-US" b="1" dirty="0"/>
            </a:b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400" y="381000"/>
            <a:ext cx="7239000" cy="236220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810000"/>
            <a:ext cx="2590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53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90600"/>
            <a:ext cx="8382000" cy="1147313"/>
          </a:xfrm>
        </p:spPr>
        <p:txBody>
          <a:bodyPr>
            <a:normAutofit/>
          </a:bodyPr>
          <a:lstStyle/>
          <a:p>
            <a:pPr algn="ctr"/>
            <a:r>
              <a:rPr lang="en-US" altLang="en-US" sz="2800" dirty="0" smtClean="0">
                <a:solidFill>
                  <a:srgbClr val="FFC000"/>
                </a:solidFill>
              </a:rPr>
              <a:t>   Unique &amp; high quality coil selection program </a:t>
            </a:r>
            <a:endParaRPr lang="en-US" altLang="en-US" sz="2800" dirty="0">
              <a:solidFill>
                <a:srgbClr val="FFC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3352800"/>
            <a:ext cx="7620000" cy="36669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en-US" sz="1800" dirty="0">
              <a:solidFill>
                <a:schemeClr val="tx1"/>
              </a:solidFill>
            </a:endParaRPr>
          </a:p>
          <a:p>
            <a:endParaRPr lang="en-US" altLang="en-US" sz="1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altLang="en-US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7391400" cy="365125"/>
          </a:xfrm>
        </p:spPr>
        <p:txBody>
          <a:bodyPr/>
          <a:lstStyle/>
          <a:p>
            <a:pPr algn="ctr"/>
            <a:r>
              <a:rPr lang="en-US" sz="120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Phone: 484-498-8660   •   Fax: 484-631-0558   •   www.capitalcoil.com   •   sales@capitalcoil.com</a:t>
            </a:r>
            <a:endParaRPr lang="en-US" altLang="en-US" sz="12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70816"/>
            <a:ext cx="685800" cy="7483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2137913"/>
            <a:ext cx="7696200" cy="333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2100" dirty="0">
                <a:latin typeface="+mn-lt"/>
              </a:rPr>
              <a:t>Selects or rates all cooling and heating coils</a:t>
            </a:r>
          </a:p>
          <a:p>
            <a:pPr marL="342900" lvl="0" indent="-342900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2100" dirty="0">
                <a:latin typeface="+mn-lt"/>
              </a:rPr>
              <a:t>Produces complete performance input and output data</a:t>
            </a:r>
          </a:p>
          <a:p>
            <a:pPr marL="342900" lvl="0" indent="-342900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2100" dirty="0">
                <a:latin typeface="+mn-lt"/>
              </a:rPr>
              <a:t>Prices all </a:t>
            </a:r>
            <a:r>
              <a:rPr lang="en-US" altLang="en-US" sz="2100" dirty="0" smtClean="0">
                <a:latin typeface="+mn-lt"/>
              </a:rPr>
              <a:t>coils</a:t>
            </a:r>
          </a:p>
          <a:p>
            <a:pPr marL="342900" lvl="0" indent="-342900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2100" dirty="0" smtClean="0">
                <a:latin typeface="+mn-lt"/>
              </a:rPr>
              <a:t>Provides </a:t>
            </a:r>
            <a:r>
              <a:rPr lang="en-US" altLang="en-US" sz="2100" dirty="0">
                <a:latin typeface="+mn-lt"/>
              </a:rPr>
              <a:t>applicable coil drawings    for complete </a:t>
            </a:r>
            <a:r>
              <a:rPr lang="en-US" altLang="en-US" sz="2100" dirty="0" smtClean="0">
                <a:latin typeface="+mn-lt"/>
              </a:rPr>
              <a:t>submittal</a:t>
            </a:r>
          </a:p>
          <a:p>
            <a:pPr marL="342900" lvl="0" indent="-342900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2100" dirty="0" smtClean="0">
                <a:latin typeface="+mn-lt"/>
              </a:rPr>
              <a:t>Variable </a:t>
            </a:r>
            <a:r>
              <a:rPr lang="en-US" altLang="en-US" sz="2100" dirty="0">
                <a:latin typeface="+mn-lt"/>
              </a:rPr>
              <a:t>drawing feature allows you to change specific coil casing and connection dimensions to customize your overall dimension requirements</a:t>
            </a:r>
          </a:p>
          <a:p>
            <a:pPr marL="285750" lvl="0" indent="-285750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endParaRPr lang="en-US" altLang="en-US" sz="1800" dirty="0"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2328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2286000" y="5485880"/>
            <a:ext cx="56554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 smtClean="0">
                <a:solidFill>
                  <a:srgbClr val="FFC000"/>
                </a:solidFill>
              </a:rPr>
              <a:t> PRODUCT LINEUP</a:t>
            </a:r>
            <a:endParaRPr lang="en-US" altLang="en-US" dirty="0">
              <a:solidFill>
                <a:srgbClr val="FFC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2525" y="6374935"/>
            <a:ext cx="6248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Phone: 484-498-8660   •   Fax: 484-631-0558   •   www.capitalcoil.com   •   sales@capitalcoil.com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"/>
            <a:ext cx="688908" cy="749873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90600"/>
            <a:ext cx="6781800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0" y="6492873"/>
            <a:ext cx="6832600" cy="343589"/>
          </a:xfrm>
        </p:spPr>
        <p:txBody>
          <a:bodyPr/>
          <a:lstStyle/>
          <a:p>
            <a:pPr algn="ctr"/>
            <a:r>
              <a:rPr lang="en-US" altLang="en-US" dirty="0" smtClean="0">
                <a:solidFill>
                  <a:srgbClr val="FFC000"/>
                </a:solidFill>
              </a:rPr>
              <a:t>Phone: 484-498-8660   •   Fax: 484-631-0558   •   www.capitalcoil.com   •   sales@capitalcoil.com</a:t>
            </a:r>
            <a:endParaRPr lang="en-US" altLang="en-US" dirty="0">
              <a:solidFill>
                <a:srgbClr val="FFC000"/>
              </a:solidFill>
            </a:endParaRP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2971800" y="5486400"/>
            <a:ext cx="32480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C000"/>
                </a:solidFill>
              </a:rPr>
              <a:t>Condenser Coil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" y="-26077"/>
            <a:ext cx="688908" cy="749873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12" y="1270930"/>
            <a:ext cx="6781800" cy="3810000"/>
          </a:xfrm>
          <a:effectLst>
            <a:glow rad="127000">
              <a:srgbClr val="003964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77" y="533400"/>
            <a:ext cx="6310023" cy="4343399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8229600" cy="4572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C000"/>
                </a:solidFill>
              </a:rPr>
              <a:t>Phone: 484-498-8660   •   Fax: 484-631-0558   •   www.capitalcoil.com   •   sales@capitalcoil.com</a:t>
            </a:r>
            <a:endParaRPr lang="en-US" altLang="en-US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5348501"/>
            <a:ext cx="2662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Booster Coil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38" y="271238"/>
            <a:ext cx="643162" cy="52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96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200" y="6324600"/>
            <a:ext cx="8382000" cy="304800"/>
          </a:xfrm>
        </p:spPr>
        <p:txBody>
          <a:bodyPr/>
          <a:lstStyle/>
          <a:p>
            <a:r>
              <a:rPr lang="en-US" altLang="en-US" sz="1100" dirty="0" smtClean="0">
                <a:solidFill>
                  <a:srgbClr val="FFC000"/>
                </a:solidFill>
              </a:rPr>
              <a:t>Phone: 484-498-8660   •   Fax: 484-631-0558   •   www.capitalcoil.com   •   sales@capitalcoil.com</a:t>
            </a:r>
            <a:endParaRPr lang="en-US" altLang="en-US" sz="1100" dirty="0">
              <a:solidFill>
                <a:srgbClr val="FFC000"/>
              </a:solidFill>
            </a:endParaRP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1371600" y="5423108"/>
            <a:ext cx="61658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C000"/>
                </a:solidFill>
              </a:rPr>
              <a:t>Direct Expansion Cooling Coil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70816"/>
            <a:ext cx="685800" cy="74838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77349"/>
            <a:ext cx="6172200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2535967" y="5334000"/>
            <a:ext cx="40591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FFC000"/>
                </a:solidFill>
              </a:rPr>
              <a:t>Steam Distributing</a:t>
            </a:r>
            <a:endParaRPr lang="en-US" altLang="en-US" dirty="0">
              <a:solidFill>
                <a:srgbClr val="FFC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09136" y="6400800"/>
            <a:ext cx="7467600" cy="457200"/>
          </a:xfrm>
        </p:spPr>
        <p:txBody>
          <a:bodyPr/>
          <a:lstStyle/>
          <a:p>
            <a:r>
              <a:rPr lang="en-US" altLang="en-US" sz="1100" dirty="0" smtClean="0">
                <a:solidFill>
                  <a:srgbClr val="FFC000"/>
                </a:solidFill>
              </a:rPr>
              <a:t>Phone: 484-498-8660   •   Fax: 484-631-0558   •   www.capitalcoil.com   •   sales@capitalcoil.com</a:t>
            </a:r>
            <a:endParaRPr lang="en-US" altLang="en-US" sz="1100" dirty="0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838200" cy="74838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25788"/>
            <a:ext cx="5943600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0" y="6400800"/>
            <a:ext cx="7035800" cy="4572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C000"/>
                </a:solidFill>
              </a:rPr>
              <a:t>Phone: 484-498-8660   •   Fax: 484-631-0558   •   www.capitalcoil.com   •   sales@capitalcoil.com</a:t>
            </a:r>
            <a:endParaRPr lang="en-US" altLang="en-US" dirty="0">
              <a:solidFill>
                <a:srgbClr val="FFC000"/>
              </a:solidFill>
            </a:endParaRP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2819400" y="5171958"/>
            <a:ext cx="34459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FFC000"/>
                </a:solidFill>
              </a:rPr>
              <a:t>Heat Exchanger</a:t>
            </a:r>
            <a:endParaRPr lang="en-US" altLang="en-US" dirty="0">
              <a:solidFill>
                <a:srgbClr val="FFC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14322"/>
            <a:ext cx="8229600" cy="338009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85800" cy="748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0" y="6400800"/>
            <a:ext cx="7035800" cy="4572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C000"/>
                </a:solidFill>
              </a:rPr>
              <a:t>Phone: 484-498-8660   •   Fax: 484-631-0558   •   www.capitalcoil.com   •   sales@capitalcoil.com</a:t>
            </a:r>
            <a:endParaRPr lang="en-US" altLang="en-US" dirty="0">
              <a:solidFill>
                <a:srgbClr val="FFC000"/>
              </a:solidFill>
            </a:endParaRP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2743200" y="5410200"/>
            <a:ext cx="32207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FFC000"/>
                </a:solidFill>
              </a:rPr>
              <a:t>  Tube Bundles</a:t>
            </a:r>
            <a:endParaRPr lang="en-US" altLang="en-US" dirty="0">
              <a:solidFill>
                <a:srgbClr val="FFC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85800" cy="74838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534" y="295158"/>
            <a:ext cx="3291809" cy="4876800"/>
          </a:xfrm>
        </p:spPr>
      </p:pic>
    </p:spTree>
    <p:extLst>
      <p:ext uri="{BB962C8B-B14F-4D97-AF65-F5344CB8AC3E}">
        <p14:creationId xmlns:p14="http://schemas.microsoft.com/office/powerpoint/2010/main" val="100585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85800" y="6218237"/>
            <a:ext cx="7239000" cy="457200"/>
          </a:xfrm>
        </p:spPr>
        <p:txBody>
          <a:bodyPr/>
          <a:lstStyle/>
          <a:p>
            <a:r>
              <a:rPr lang="en-US" altLang="en-US" sz="1050" dirty="0" smtClean="0">
                <a:solidFill>
                  <a:srgbClr val="FFC000"/>
                </a:solidFill>
              </a:rPr>
              <a:t>Phone: 484-498-8660   •   Fax: 484-631-0558   •   www.capitalcoil.com   •   sales@capitalcoil.com</a:t>
            </a:r>
            <a:endParaRPr lang="en-US" altLang="en-US" sz="1050" dirty="0">
              <a:solidFill>
                <a:srgbClr val="FFC000"/>
              </a:solidFill>
            </a:endParaRP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2021457" y="5257800"/>
            <a:ext cx="533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FFC000"/>
                </a:solidFill>
              </a:rPr>
              <a:t>Coil Cabinet w/Drain Pan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008"/>
            <a:ext cx="685800" cy="74838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47800"/>
            <a:ext cx="5257800" cy="32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81000"/>
            <a:ext cx="6743700" cy="455295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66800" y="6248400"/>
            <a:ext cx="6858000" cy="4572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C000"/>
                </a:solidFill>
              </a:rPr>
              <a:t>Phone: 484-498-8660   •   Fax: 484-631-0558   •   www.capitalcoil.com   •   sales@capitalcoil.com</a:t>
            </a:r>
            <a:endParaRPr lang="en-US" altLang="en-US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5298787"/>
            <a:ext cx="28440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Divided Coils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8838"/>
            <a:ext cx="524323" cy="52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58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066800"/>
            <a:ext cx="6554867" cy="1147313"/>
          </a:xfrm>
        </p:spPr>
        <p:txBody>
          <a:bodyPr>
            <a:normAutofit/>
          </a:bodyPr>
          <a:lstStyle/>
          <a:p>
            <a:r>
              <a:rPr lang="en-US" altLang="en-US" sz="4000" dirty="0" smtClean="0">
                <a:solidFill>
                  <a:srgbClr val="FFC000"/>
                </a:solidFill>
              </a:rPr>
              <a:t>OUR AREAS OF EXPERTISE</a:t>
            </a:r>
            <a:endParaRPr lang="en-US" altLang="en-US" sz="4000" dirty="0">
              <a:solidFill>
                <a:srgbClr val="FFC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2214113"/>
            <a:ext cx="7620000" cy="4339087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Replacement of any coil – regardless of age, make or construction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Expert system and coil failure analysis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Combination production and </a:t>
            </a:r>
            <a:r>
              <a:rPr lang="en-US" altLang="en-US" dirty="0" smtClean="0">
                <a:solidFill>
                  <a:schemeClr val="tx1"/>
                </a:solidFill>
              </a:rPr>
              <a:t>custom manufacturer </a:t>
            </a:r>
            <a:r>
              <a:rPr lang="en-US" altLang="en-US" dirty="0">
                <a:solidFill>
                  <a:schemeClr val="tx1"/>
                </a:solidFill>
              </a:rPr>
              <a:t>providing countless arrangements and construction </a:t>
            </a:r>
            <a:r>
              <a:rPr lang="en-US" altLang="en-US" dirty="0" smtClean="0">
                <a:solidFill>
                  <a:schemeClr val="tx1"/>
                </a:solidFill>
              </a:rPr>
              <a:t>options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Guaranteed shipment programs -   </a:t>
            </a:r>
            <a:r>
              <a:rPr lang="en-US" altLang="en-US" dirty="0" smtClean="0">
                <a:solidFill>
                  <a:schemeClr val="tx1"/>
                </a:solidFill>
              </a:rPr>
              <a:t>3</a:t>
            </a:r>
            <a:r>
              <a:rPr lang="en-US" altLang="en-US" dirty="0">
                <a:solidFill>
                  <a:schemeClr val="tx1"/>
                </a:solidFill>
              </a:rPr>
              <a:t>, 5 and 10 working </a:t>
            </a:r>
            <a:r>
              <a:rPr lang="en-US" altLang="en-US" dirty="0" smtClean="0">
                <a:solidFill>
                  <a:schemeClr val="tx1"/>
                </a:solidFill>
              </a:rPr>
              <a:t>days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Heavy duty designs for industrial process applications</a:t>
            </a: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7162800" cy="365125"/>
          </a:xfrm>
        </p:spPr>
        <p:txBody>
          <a:bodyPr/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  <a:tab pos="3352800" algn="l"/>
              </a:tabLst>
            </a:pPr>
            <a:r>
              <a:rPr lang="en-US" sz="12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Phone: 484-498-8660   •   Fax: 484-631-0558   •   www.capitalcoil.com   •   sales@capitalcoil.com</a:t>
            </a:r>
            <a:endParaRPr lang="en-US" altLang="en-US" sz="12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70816"/>
            <a:ext cx="685800" cy="748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78314"/>
            <a:ext cx="6781800" cy="4322286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8077200" cy="4572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C000"/>
                </a:solidFill>
              </a:rPr>
              <a:t>Phone: 484-498-8660   •   Fax: 484-631-0558   •   www.capitalcoil.com   •   sales@capitalcoil.com</a:t>
            </a:r>
            <a:endParaRPr lang="en-US" altLang="en-US" dirty="0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"/>
            <a:ext cx="524323" cy="5243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5200" y="51816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Fluid Coolers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38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911746"/>
            <a:ext cx="6400800" cy="1355066"/>
          </a:xfrm>
        </p:spPr>
        <p:txBody>
          <a:bodyPr>
            <a:normAutofit/>
          </a:bodyPr>
          <a:lstStyle/>
          <a:p>
            <a:pPr algn="ctr"/>
            <a:r>
              <a:rPr lang="en-US" altLang="en-US" sz="2800" b="1" i="1" dirty="0" smtClean="0">
                <a:solidFill>
                  <a:srgbClr val="FFC000"/>
                </a:solidFill>
              </a:rPr>
              <a:t>Perfect Fit, Uncommonly Fast</a:t>
            </a:r>
            <a:endParaRPr lang="en-US" altLang="en-US" sz="2800" b="1" i="1" dirty="0">
              <a:solidFill>
                <a:srgbClr val="FFC000"/>
              </a:solidFill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-72060" y="4659552"/>
            <a:ext cx="928812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500" i="1" dirty="0" smtClean="0"/>
              <a:t>Capital </a:t>
            </a:r>
            <a:r>
              <a:rPr lang="en-US" altLang="en-US" sz="1500" i="1" dirty="0"/>
              <a:t>Coil &amp; Air meets all your heating and coil needs.  </a:t>
            </a:r>
            <a:r>
              <a:rPr lang="en-US" altLang="en-US" sz="1500" i="1" dirty="0" smtClean="0"/>
              <a:t>We </a:t>
            </a:r>
            <a:r>
              <a:rPr lang="en-US" altLang="en-US" sz="1500" i="1" dirty="0"/>
              <a:t>are the industry leader, because </a:t>
            </a:r>
          </a:p>
          <a:p>
            <a:pPr algn="ctr"/>
            <a:r>
              <a:rPr lang="en-US" altLang="en-US" sz="1500" i="1" dirty="0"/>
              <a:t>we are proactive about customer service.</a:t>
            </a:r>
          </a:p>
          <a:p>
            <a:pPr algn="ctr"/>
            <a:endParaRPr lang="en-US" altLang="en-US" sz="1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47" y="255312"/>
            <a:ext cx="8106906" cy="30007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857" y="6408175"/>
            <a:ext cx="6200169" cy="323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1066800"/>
            <a:ext cx="8039100" cy="1147313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solidFill>
                  <a:srgbClr val="FFC000"/>
                </a:solidFill>
              </a:rPr>
              <a:t/>
            </a:r>
            <a:br>
              <a:rPr lang="en-US" altLang="en-US" dirty="0" smtClean="0">
                <a:solidFill>
                  <a:srgbClr val="FFC000"/>
                </a:solidFill>
              </a:rPr>
            </a:br>
            <a:r>
              <a:rPr lang="en-US" altLang="en-US" sz="3600" dirty="0" smtClean="0">
                <a:solidFill>
                  <a:srgbClr val="FFC000"/>
                </a:solidFill>
              </a:rPr>
              <a:t>REPLACEMENT OF ANY COIL, REGARDLESS OF AGE, MAKE OR CONSTRUCTION</a:t>
            </a:r>
            <a:r>
              <a:rPr lang="en-US" altLang="en-US" dirty="0">
                <a:solidFill>
                  <a:srgbClr val="FFC000"/>
                </a:solidFill>
              </a:rPr>
              <a:t/>
            </a:r>
            <a:br>
              <a:rPr lang="en-US" altLang="en-US" dirty="0">
                <a:solidFill>
                  <a:srgbClr val="FFC000"/>
                </a:solidFill>
              </a:rPr>
            </a:br>
            <a:endParaRPr lang="en-US" altLang="en-US" dirty="0">
              <a:solidFill>
                <a:srgbClr val="FFC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2380129"/>
            <a:ext cx="6554867" cy="3886198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1976 </a:t>
            </a:r>
            <a:r>
              <a:rPr lang="en-US" altLang="en-US" dirty="0">
                <a:solidFill>
                  <a:schemeClr val="tx1"/>
                </a:solidFill>
              </a:rPr>
              <a:t>or </a:t>
            </a:r>
            <a:r>
              <a:rPr lang="en-US" altLang="en-US" dirty="0" smtClean="0">
                <a:solidFill>
                  <a:schemeClr val="tx1"/>
                </a:solidFill>
              </a:rPr>
              <a:t>2016 - </a:t>
            </a:r>
            <a:r>
              <a:rPr lang="en-US" altLang="en-US" dirty="0">
                <a:solidFill>
                  <a:schemeClr val="tx1"/>
                </a:solidFill>
              </a:rPr>
              <a:t>no </a:t>
            </a:r>
            <a:r>
              <a:rPr lang="en-US" altLang="en-US" dirty="0" smtClean="0">
                <a:solidFill>
                  <a:schemeClr val="tx1"/>
                </a:solidFill>
              </a:rPr>
              <a:t>matter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</a:rPr>
              <a:t>- </a:t>
            </a:r>
            <a:r>
              <a:rPr lang="en-US" altLang="en-US" dirty="0">
                <a:solidFill>
                  <a:schemeClr val="tx1"/>
                </a:solidFill>
              </a:rPr>
              <a:t>we have a replacement for your existing </a:t>
            </a:r>
            <a:r>
              <a:rPr lang="en-US" altLang="en-US" dirty="0" smtClean="0">
                <a:solidFill>
                  <a:schemeClr val="tx1"/>
                </a:solidFill>
              </a:rPr>
              <a:t>design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Many HVAC manufacturers are out </a:t>
            </a:r>
            <a:r>
              <a:rPr lang="en-US" altLang="en-US" dirty="0" smtClean="0">
                <a:solidFill>
                  <a:schemeClr val="tx1"/>
                </a:solidFill>
              </a:rPr>
              <a:t>of </a:t>
            </a:r>
            <a:r>
              <a:rPr lang="en-US" altLang="en-US" dirty="0">
                <a:solidFill>
                  <a:schemeClr val="tx1"/>
                </a:solidFill>
              </a:rPr>
              <a:t>business or past unit designs </a:t>
            </a:r>
            <a:r>
              <a:rPr lang="en-US" altLang="en-US" dirty="0" smtClean="0">
                <a:solidFill>
                  <a:schemeClr val="tx1"/>
                </a:solidFill>
              </a:rPr>
              <a:t>are </a:t>
            </a:r>
            <a:r>
              <a:rPr lang="en-US" altLang="en-US" dirty="0">
                <a:solidFill>
                  <a:schemeClr val="tx1"/>
                </a:solidFill>
              </a:rPr>
              <a:t>no longer </a:t>
            </a:r>
            <a:r>
              <a:rPr lang="en-US" altLang="en-US" dirty="0" smtClean="0">
                <a:solidFill>
                  <a:schemeClr val="tx1"/>
                </a:solidFill>
              </a:rPr>
              <a:t>available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OEM manufacturers charge outrageous prices </a:t>
            </a:r>
            <a:r>
              <a:rPr lang="en-US" altLang="en-US" dirty="0" smtClean="0">
                <a:solidFill>
                  <a:schemeClr val="tx1"/>
                </a:solidFill>
              </a:rPr>
              <a:t>and lead times for </a:t>
            </a:r>
            <a:r>
              <a:rPr lang="en-US" altLang="en-US" dirty="0">
                <a:solidFill>
                  <a:schemeClr val="tx1"/>
                </a:solidFill>
              </a:rPr>
              <a:t>coil and other replacement components</a:t>
            </a:r>
          </a:p>
          <a:p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endParaRPr lang="en-US" alt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76108" y="6172199"/>
            <a:ext cx="7391400" cy="304800"/>
          </a:xfrm>
        </p:spPr>
        <p:txBody>
          <a:bodyPr/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  <a:tab pos="3352800" algn="l"/>
              </a:tabLst>
            </a:pPr>
            <a:r>
              <a:rPr lang="en-US" sz="1200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Phone: 484-498-8660   •   Fax: 484-631-0558   •   www.capitalcoil.com   •   sales@capitalcoil.com</a:t>
            </a:r>
            <a:endParaRPr lang="en-US" altLang="en-US" sz="12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685800" cy="74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4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900784"/>
            <a:ext cx="8039100" cy="1147313"/>
          </a:xfrm>
        </p:spPr>
        <p:txBody>
          <a:bodyPr>
            <a:normAutofit/>
          </a:bodyPr>
          <a:lstStyle/>
          <a:p>
            <a:r>
              <a:rPr lang="en-US" altLang="en-US" sz="3600" dirty="0" smtClean="0">
                <a:solidFill>
                  <a:srgbClr val="FFC000"/>
                </a:solidFill>
              </a:rPr>
              <a:t>REPLACEMENT OF ANY COIL, CONT.</a:t>
            </a:r>
            <a:endParaRPr lang="en-US" altLang="en-US" sz="3600" dirty="0">
              <a:solidFill>
                <a:srgbClr val="FFC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445" y="2039471"/>
            <a:ext cx="8229600" cy="3691470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Our library of </a:t>
            </a:r>
            <a:r>
              <a:rPr lang="en-US" altLang="en-US" dirty="0" smtClean="0">
                <a:solidFill>
                  <a:schemeClr val="tx1"/>
                </a:solidFill>
              </a:rPr>
              <a:t>knowledge (including, but not limited to) </a:t>
            </a:r>
            <a:r>
              <a:rPr lang="en-US" altLang="en-US" dirty="0">
                <a:solidFill>
                  <a:schemeClr val="tx1"/>
                </a:solidFill>
              </a:rPr>
              <a:t>decreases the need for field measuring: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Industry Designs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chemeClr val="tx1"/>
                </a:solidFill>
              </a:rPr>
              <a:t> Model Numbers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chemeClr val="tx1"/>
                </a:solidFill>
              </a:rPr>
              <a:t> Previously Built Coils</a:t>
            </a:r>
          </a:p>
          <a:p>
            <a:pPr lvl="2"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tx1"/>
                </a:solidFill>
              </a:rPr>
              <a:t>	</a:t>
            </a:r>
            <a:r>
              <a:rPr lang="en-US" altLang="en-US" sz="2400" u="sng" dirty="0">
                <a:solidFill>
                  <a:schemeClr val="tx1"/>
                </a:solidFill>
              </a:rPr>
              <a:t>Example</a:t>
            </a:r>
            <a:r>
              <a:rPr lang="en-US" altLang="en-US" sz="2400" dirty="0">
                <a:solidFill>
                  <a:schemeClr val="tx1"/>
                </a:solidFill>
              </a:rPr>
              <a:t>:  4</a:t>
            </a:r>
            <a:r>
              <a:rPr lang="en-US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en-US" sz="2400" dirty="0">
                <a:solidFill>
                  <a:schemeClr val="tx1"/>
                </a:solidFill>
              </a:rPr>
              <a:t>Row, </a:t>
            </a:r>
            <a:r>
              <a:rPr lang="en-US" altLang="en-US" sz="2400" dirty="0" smtClean="0">
                <a:solidFill>
                  <a:schemeClr val="tx1"/>
                </a:solidFill>
              </a:rPr>
              <a:t>40” </a:t>
            </a:r>
            <a:r>
              <a:rPr lang="en-US" altLang="en-US" sz="2400" dirty="0">
                <a:solidFill>
                  <a:schemeClr val="tx1"/>
                </a:solidFill>
              </a:rPr>
              <a:t>x </a:t>
            </a:r>
            <a:r>
              <a:rPr lang="en-US" altLang="en-US" sz="2400" dirty="0" smtClean="0">
                <a:solidFill>
                  <a:schemeClr val="tx1"/>
                </a:solidFill>
              </a:rPr>
              <a:t>135” </a:t>
            </a:r>
            <a:r>
              <a:rPr lang="en-US" altLang="en-US" sz="2400" dirty="0">
                <a:solidFill>
                  <a:schemeClr val="tx1"/>
                </a:solidFill>
              </a:rPr>
              <a:t>Coil </a:t>
            </a:r>
            <a:r>
              <a:rPr lang="en-US" altLang="en-US" sz="2400" dirty="0" smtClean="0">
                <a:solidFill>
                  <a:schemeClr val="tx1"/>
                </a:solidFill>
              </a:rPr>
              <a:t>for </a:t>
            </a:r>
            <a:r>
              <a:rPr lang="en-US" altLang="en-US" sz="2400" smtClean="0">
                <a:solidFill>
                  <a:schemeClr val="tx1"/>
                </a:solidFill>
              </a:rPr>
              <a:t>a </a:t>
            </a:r>
            <a:r>
              <a:rPr lang="en-US" altLang="en-US" smtClean="0">
                <a:solidFill>
                  <a:schemeClr val="tx1"/>
                </a:solidFill>
              </a:rPr>
              <a:t>Carrier</a:t>
            </a:r>
            <a:r>
              <a:rPr lang="en-US" altLang="en-US" sz="2400" smtClean="0">
                <a:solidFill>
                  <a:schemeClr val="tx1"/>
                </a:solidFill>
              </a:rPr>
              <a:t> 1975 </a:t>
            </a:r>
            <a:r>
              <a:rPr lang="en-US" altLang="en-US" sz="2400" dirty="0">
                <a:solidFill>
                  <a:schemeClr val="tx1"/>
                </a:solidFill>
              </a:rPr>
              <a:t>Vintage Air Handle, Copper Fin, Stainless Steel Casing – We build and ship in </a:t>
            </a:r>
            <a:r>
              <a:rPr lang="en-US" altLang="en-US" sz="2400" dirty="0" smtClean="0">
                <a:solidFill>
                  <a:schemeClr val="tx1"/>
                </a:solidFill>
              </a:rPr>
              <a:t>5 </a:t>
            </a:r>
            <a:r>
              <a:rPr lang="en-US" altLang="en-US" sz="2400" dirty="0">
                <a:solidFill>
                  <a:schemeClr val="tx1"/>
                </a:solidFill>
              </a:rPr>
              <a:t>working days, and we </a:t>
            </a:r>
            <a:r>
              <a:rPr lang="en-US" altLang="en-US" sz="2400" dirty="0" smtClean="0">
                <a:solidFill>
                  <a:schemeClr val="tx1"/>
                </a:solidFill>
              </a:rPr>
              <a:t>most likely, know </a:t>
            </a:r>
            <a:r>
              <a:rPr lang="en-US" altLang="en-US" sz="2400" dirty="0">
                <a:solidFill>
                  <a:schemeClr val="tx1"/>
                </a:solidFill>
              </a:rPr>
              <a:t>the dimensions.</a:t>
            </a:r>
          </a:p>
          <a:p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endParaRPr lang="en-US" alt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95400" y="6248816"/>
            <a:ext cx="6781800" cy="371707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  <a:tab pos="3352800" algn="l"/>
              </a:tabLst>
            </a:pPr>
            <a:r>
              <a:rPr lang="en-US" sz="12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Phone: 484-498-8660   •   Fax: 484-631-0558   •   www.capitalcoil.com   •   sales@capitalcoil.com</a:t>
            </a:r>
            <a:endParaRPr lang="en-US" altLang="en-US" sz="12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685800" cy="74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5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219200"/>
            <a:ext cx="7393067" cy="1147313"/>
          </a:xfrm>
        </p:spPr>
        <p:txBody>
          <a:bodyPr>
            <a:normAutofit/>
          </a:bodyPr>
          <a:lstStyle/>
          <a:p>
            <a:pPr algn="ctr"/>
            <a:r>
              <a:rPr lang="en-US" altLang="en-US" sz="2800" dirty="0" smtClean="0">
                <a:solidFill>
                  <a:srgbClr val="FFC000"/>
                </a:solidFill>
              </a:rPr>
              <a:t>EXPERT SYSTEM AND COIL FAILURE ANALYSIS</a:t>
            </a:r>
            <a:endParaRPr lang="en-US" altLang="en-US" sz="2800" dirty="0">
              <a:solidFill>
                <a:srgbClr val="FFC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97657"/>
            <a:ext cx="7620000" cy="4191000"/>
          </a:xfrm>
        </p:spPr>
        <p:txBody>
          <a:bodyPr>
            <a:normAutofit/>
          </a:bodyPr>
          <a:lstStyle/>
          <a:p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80</a:t>
            </a:r>
            <a:r>
              <a:rPr lang="en-US" altLang="en-US" dirty="0">
                <a:solidFill>
                  <a:schemeClr val="tx1"/>
                </a:solidFill>
              </a:rPr>
              <a:t>% of all installed coils fail prematurely due to: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chemeClr val="tx1"/>
                </a:solidFill>
              </a:rPr>
              <a:t> Improper Design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chemeClr val="tx1"/>
                </a:solidFill>
              </a:rPr>
              <a:t> Incorrect Application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chemeClr val="tx1"/>
                </a:solidFill>
              </a:rPr>
              <a:t> Adverse Systematic Conditions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Field analysis by knowledgeable, local representatives across </a:t>
            </a:r>
            <a:r>
              <a:rPr lang="en-US" altLang="en-US" dirty="0" smtClean="0">
                <a:solidFill>
                  <a:schemeClr val="tx1"/>
                </a:solidFill>
              </a:rPr>
              <a:t>the country</a:t>
            </a:r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7239000" cy="365125"/>
          </a:xfrm>
        </p:spPr>
        <p:txBody>
          <a:bodyPr/>
          <a:lstStyle/>
          <a:p>
            <a:pPr algn="ctr"/>
            <a:r>
              <a:rPr lang="en-US" sz="120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Phone: 484-498-8660   •   Fax: 484-631-0558   •   www.capitalcoil.com   •   sales@capitalcoil.com</a:t>
            </a:r>
            <a:endParaRPr lang="en-US" altLang="en-US" sz="1200" smtClean="0">
              <a:solidFill>
                <a:schemeClr val="tx1"/>
              </a:solidFill>
            </a:endParaRPr>
          </a:p>
          <a:p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70816"/>
            <a:ext cx="685800" cy="74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6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5966" y="1102743"/>
            <a:ext cx="6554867" cy="1147313"/>
          </a:xfrm>
        </p:spPr>
        <p:txBody>
          <a:bodyPr>
            <a:normAutofit/>
          </a:bodyPr>
          <a:lstStyle/>
          <a:p>
            <a:pPr algn="ctr"/>
            <a:r>
              <a:rPr lang="en-US" altLang="en-US" sz="2800" dirty="0" smtClean="0">
                <a:solidFill>
                  <a:srgbClr val="FFC000"/>
                </a:solidFill>
              </a:rPr>
              <a:t>EXPERT ANALYSIS CONT.</a:t>
            </a:r>
            <a:endParaRPr lang="en-US" altLang="en-US" sz="2800" dirty="0">
              <a:solidFill>
                <a:srgbClr val="FFC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51127"/>
            <a:ext cx="7620000" cy="3863873"/>
          </a:xfrm>
        </p:spPr>
        <p:txBody>
          <a:bodyPr>
            <a:normAutofit/>
          </a:bodyPr>
          <a:lstStyle/>
          <a:p>
            <a:endParaRPr lang="en-US" altLang="en-US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100" dirty="0">
                <a:solidFill>
                  <a:schemeClr val="tx1"/>
                </a:solidFill>
              </a:rPr>
              <a:t>Written analysis reports directly  from </a:t>
            </a:r>
            <a:r>
              <a:rPr lang="en-US" altLang="en-US" sz="2100" dirty="0" smtClean="0">
                <a:solidFill>
                  <a:schemeClr val="tx1"/>
                </a:solidFill>
              </a:rPr>
              <a:t>Capital </a:t>
            </a:r>
            <a:r>
              <a:rPr lang="en-US" altLang="en-US" sz="2100" dirty="0">
                <a:solidFill>
                  <a:schemeClr val="tx1"/>
                </a:solidFill>
              </a:rPr>
              <a:t>Coil include: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en-US" sz="2100" dirty="0">
                <a:solidFill>
                  <a:schemeClr val="tx1"/>
                </a:solidFill>
              </a:rPr>
              <a:t> Specific Coil Failures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100" dirty="0">
                <a:solidFill>
                  <a:schemeClr val="tx1"/>
                </a:solidFill>
              </a:rPr>
              <a:t> Cause of Failure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100" dirty="0">
                <a:solidFill>
                  <a:schemeClr val="tx1"/>
                </a:solidFill>
              </a:rPr>
              <a:t> Corrective Action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 sz="21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100" dirty="0" smtClean="0">
                <a:solidFill>
                  <a:schemeClr val="tx1"/>
                </a:solidFill>
              </a:rPr>
              <a:t>Expert </a:t>
            </a:r>
            <a:r>
              <a:rPr lang="en-US" altLang="en-US" sz="2100" dirty="0">
                <a:solidFill>
                  <a:schemeClr val="tx1"/>
                </a:solidFill>
              </a:rPr>
              <a:t>replacement quotes provide all applicable changes in coil design or construction that may create longevity in existing system</a:t>
            </a:r>
          </a:p>
          <a:p>
            <a:pPr>
              <a:lnSpc>
                <a:spcPct val="90000"/>
              </a:lnSpc>
            </a:pPr>
            <a:endParaRPr lang="en-US" altLang="en-US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6934200" cy="365125"/>
          </a:xfrm>
        </p:spPr>
        <p:txBody>
          <a:bodyPr/>
          <a:lstStyle/>
          <a:p>
            <a:pPr algn="ctr"/>
            <a:r>
              <a:rPr lang="en-US" sz="110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Phone: 484-498-8660   •   Fax: 484-631-0558   •   </a:t>
            </a:r>
            <a:r>
              <a:rPr lang="en-US" sz="160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www.capitalcoil.com</a:t>
            </a:r>
            <a:r>
              <a:rPr lang="en-US" sz="110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  •   sales@capitalcoil.com</a:t>
            </a:r>
            <a:endParaRPr lang="en-US" altLang="en-US" sz="11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70816"/>
            <a:ext cx="685800" cy="74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166" y="1219200"/>
            <a:ext cx="8153400" cy="1147313"/>
          </a:xfrm>
        </p:spPr>
        <p:txBody>
          <a:bodyPr>
            <a:normAutofit/>
          </a:bodyPr>
          <a:lstStyle/>
          <a:p>
            <a:pPr algn="ctr"/>
            <a:r>
              <a:rPr lang="en-US" altLang="en-US" sz="2800" dirty="0" smtClean="0">
                <a:solidFill>
                  <a:srgbClr val="FFC000"/>
                </a:solidFill>
              </a:rPr>
              <a:t>COMBINATION: PRODUCTION &amp; CUSTOM DESIGN</a:t>
            </a:r>
            <a:endParaRPr lang="en-US" altLang="en-US" sz="2800" dirty="0">
              <a:solidFill>
                <a:srgbClr val="FFC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782128" y="1792856"/>
            <a:ext cx="7620000" cy="3657600"/>
          </a:xfrm>
        </p:spPr>
        <p:txBody>
          <a:bodyPr>
            <a:normAutofit/>
          </a:bodyPr>
          <a:lstStyle/>
          <a:p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sz="2100" dirty="0">
                <a:solidFill>
                  <a:schemeClr val="tx1"/>
                </a:solidFill>
              </a:rPr>
              <a:t>Production prices with customized results</a:t>
            </a:r>
          </a:p>
          <a:p>
            <a:r>
              <a:rPr lang="en-US" altLang="en-US" sz="2100" dirty="0">
                <a:solidFill>
                  <a:schemeClr val="tx1"/>
                </a:solidFill>
              </a:rPr>
              <a:t>Almost every type of arrangement, including steam distributing, fluid, water, glycol, DX cooling, condenser and also multi-circuit, cleanable, same or opposite end and many, many </a:t>
            </a:r>
            <a:r>
              <a:rPr lang="en-US" altLang="en-US" sz="2100" dirty="0" smtClean="0">
                <a:solidFill>
                  <a:schemeClr val="tx1"/>
                </a:solidFill>
              </a:rPr>
              <a:t>more</a:t>
            </a:r>
          </a:p>
          <a:p>
            <a:r>
              <a:rPr lang="en-US" altLang="en-US" sz="2100" dirty="0">
                <a:solidFill>
                  <a:schemeClr val="tx1"/>
                </a:solidFill>
              </a:rPr>
              <a:t>Ten different fin patterns, 4 to 19 fins per inch, 6 different tube diameters and coil sizing from smallest to largest coils</a:t>
            </a:r>
          </a:p>
          <a:p>
            <a:r>
              <a:rPr lang="en-US" altLang="en-US" sz="2100" dirty="0">
                <a:solidFill>
                  <a:schemeClr val="tx1"/>
                </a:solidFill>
              </a:rPr>
              <a:t>Available alternative materials allow for customizing the coil design for the application desired</a:t>
            </a:r>
          </a:p>
          <a:p>
            <a:endParaRPr lang="en-US" altLang="en-US" sz="1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altLang="en-US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6781800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Phone: 484-498-8660   •   Fax: 484-631-0558   •   www.capitalcoil.com   •   sales@capitalcoil.com</a:t>
            </a:r>
            <a:endParaRPr lang="en-US" altLang="en-US" sz="12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70816"/>
            <a:ext cx="685800" cy="74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3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23413" y="1102744"/>
            <a:ext cx="8153400" cy="1147313"/>
          </a:xfrm>
        </p:spPr>
        <p:txBody>
          <a:bodyPr>
            <a:normAutofit/>
          </a:bodyPr>
          <a:lstStyle/>
          <a:p>
            <a:pPr algn="ctr"/>
            <a:r>
              <a:rPr lang="en-US" altLang="en-US" sz="2800" dirty="0" smtClean="0">
                <a:solidFill>
                  <a:srgbClr val="FFC000"/>
                </a:solidFill>
              </a:rPr>
              <a:t>GUARANTEED QUICK-SHIP PROGRAM</a:t>
            </a:r>
            <a:endParaRPr lang="en-US" altLang="en-US" sz="2800" dirty="0">
              <a:solidFill>
                <a:srgbClr val="FFC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964002" y="1871256"/>
            <a:ext cx="7620000" cy="3666903"/>
          </a:xfrm>
        </p:spPr>
        <p:txBody>
          <a:bodyPr>
            <a:normAutofit lnSpcReduction="10000"/>
          </a:bodyPr>
          <a:lstStyle/>
          <a:p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sz="2100" dirty="0">
                <a:solidFill>
                  <a:schemeClr val="tx1"/>
                </a:solidFill>
              </a:rPr>
              <a:t>Guaranteed or you don’t pay the expedited </a:t>
            </a:r>
            <a:r>
              <a:rPr lang="en-US" altLang="en-US" sz="2100" dirty="0" smtClean="0">
                <a:solidFill>
                  <a:schemeClr val="tx1"/>
                </a:solidFill>
              </a:rPr>
              <a:t>charge</a:t>
            </a:r>
          </a:p>
          <a:p>
            <a:r>
              <a:rPr lang="en-US" altLang="en-US" sz="2100" dirty="0" smtClean="0">
                <a:solidFill>
                  <a:schemeClr val="tx1"/>
                </a:solidFill>
              </a:rPr>
              <a:t>Program </a:t>
            </a:r>
            <a:r>
              <a:rPr lang="en-US" altLang="en-US" sz="2100" dirty="0">
                <a:solidFill>
                  <a:schemeClr val="tx1"/>
                </a:solidFill>
              </a:rPr>
              <a:t>good every working </a:t>
            </a:r>
            <a:r>
              <a:rPr lang="en-US" altLang="en-US" sz="2100" dirty="0" smtClean="0">
                <a:solidFill>
                  <a:schemeClr val="tx1"/>
                </a:solidFill>
              </a:rPr>
              <a:t>day </a:t>
            </a:r>
            <a:r>
              <a:rPr lang="en-US" altLang="en-US" sz="2100" dirty="0">
                <a:solidFill>
                  <a:schemeClr val="tx1"/>
                </a:solidFill>
              </a:rPr>
              <a:t>of the year</a:t>
            </a:r>
          </a:p>
          <a:p>
            <a:r>
              <a:rPr lang="en-US" altLang="en-US" sz="2100" dirty="0">
                <a:solidFill>
                  <a:schemeClr val="tx1"/>
                </a:solidFill>
              </a:rPr>
              <a:t>1</a:t>
            </a:r>
            <a:r>
              <a:rPr lang="en-US" altLang="en-US" sz="2100" baseline="30000" dirty="0">
                <a:solidFill>
                  <a:schemeClr val="tx1"/>
                </a:solidFill>
              </a:rPr>
              <a:t>st</a:t>
            </a:r>
            <a:r>
              <a:rPr lang="en-US" altLang="en-US" sz="2100" dirty="0">
                <a:solidFill>
                  <a:schemeClr val="tx1"/>
                </a:solidFill>
              </a:rPr>
              <a:t> working day is the day after  complete order entry and includes same day credit </a:t>
            </a:r>
            <a:r>
              <a:rPr lang="en-US" altLang="en-US" sz="2100" dirty="0" smtClean="0">
                <a:solidFill>
                  <a:schemeClr val="tx1"/>
                </a:solidFill>
              </a:rPr>
              <a:t>check</a:t>
            </a:r>
          </a:p>
          <a:p>
            <a:r>
              <a:rPr lang="en-US" altLang="en-US" sz="2100" dirty="0" smtClean="0">
                <a:solidFill>
                  <a:schemeClr val="tx1"/>
                </a:solidFill>
              </a:rPr>
              <a:t>Program includes 3, 5, &amp; 10 day quick-ships</a:t>
            </a:r>
          </a:p>
          <a:p>
            <a:r>
              <a:rPr lang="en-US" altLang="en-US" sz="2100" dirty="0">
                <a:solidFill>
                  <a:schemeClr val="tx1"/>
                </a:solidFill>
              </a:rPr>
              <a:t>No variable delays due to paperwork</a:t>
            </a:r>
          </a:p>
          <a:p>
            <a:r>
              <a:rPr lang="en-US" altLang="en-US" sz="2100" dirty="0">
                <a:solidFill>
                  <a:schemeClr val="tx1"/>
                </a:solidFill>
              </a:rPr>
              <a:t>Coils are guaranteed to ship on or before the designated working day</a:t>
            </a:r>
          </a:p>
          <a:p>
            <a:r>
              <a:rPr lang="en-US" altLang="en-US" sz="2100" dirty="0" smtClean="0">
                <a:solidFill>
                  <a:schemeClr val="tx1"/>
                </a:solidFill>
              </a:rPr>
              <a:t>99% </a:t>
            </a:r>
            <a:r>
              <a:rPr lang="en-US" altLang="en-US" sz="2100" dirty="0">
                <a:solidFill>
                  <a:schemeClr val="tx1"/>
                </a:solidFill>
              </a:rPr>
              <a:t>of our shipments </a:t>
            </a:r>
            <a:r>
              <a:rPr lang="en-US" altLang="en-US" sz="2100" dirty="0" smtClean="0">
                <a:solidFill>
                  <a:schemeClr val="tx1"/>
                </a:solidFill>
              </a:rPr>
              <a:t>were met in 2015</a:t>
            </a:r>
            <a:endParaRPr lang="en-US" altLang="en-US" sz="2100" dirty="0">
              <a:solidFill>
                <a:schemeClr val="tx1"/>
              </a:solidFill>
            </a:endParaRPr>
          </a:p>
          <a:p>
            <a:endParaRPr lang="en-US" altLang="en-US" sz="2100" dirty="0">
              <a:solidFill>
                <a:schemeClr val="tx1"/>
              </a:solidFill>
            </a:endParaRPr>
          </a:p>
          <a:p>
            <a:endParaRPr lang="en-US" altLang="en-US" sz="1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altLang="en-US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6781800" cy="365125"/>
          </a:xfrm>
        </p:spPr>
        <p:txBody>
          <a:bodyPr/>
          <a:lstStyle/>
          <a:p>
            <a:pPr algn="ctr"/>
            <a:r>
              <a:rPr lang="en-US" sz="120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Phone: 484-498-8660   •   Fax: 484-631-0558   •   www.capitalcoil.com   •   sales@capitalcoil.com</a:t>
            </a:r>
            <a:endParaRPr lang="en-US" altLang="en-US" sz="12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70816"/>
            <a:ext cx="685800" cy="74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6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66800"/>
            <a:ext cx="8153400" cy="1147313"/>
          </a:xfrm>
        </p:spPr>
        <p:txBody>
          <a:bodyPr>
            <a:normAutofit/>
          </a:bodyPr>
          <a:lstStyle/>
          <a:p>
            <a:pPr algn="ctr"/>
            <a:r>
              <a:rPr lang="en-US" altLang="en-US" sz="2400" dirty="0" smtClean="0">
                <a:solidFill>
                  <a:srgbClr val="FFC000"/>
                </a:solidFill>
              </a:rPr>
              <a:t>HEAVY DUTY DESIGNS FOR INDUSTRIAL APPLICATIONS</a:t>
            </a:r>
            <a:endParaRPr lang="en-US" altLang="en-US" sz="2400" dirty="0">
              <a:solidFill>
                <a:srgbClr val="FFC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47700" y="1815185"/>
            <a:ext cx="7620000" cy="41420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sz="2100" dirty="0">
                <a:solidFill>
                  <a:schemeClr val="tx1"/>
                </a:solidFill>
              </a:rPr>
              <a:t>High pressure, high temperature, air tight and cleanable designs available</a:t>
            </a:r>
          </a:p>
          <a:p>
            <a:r>
              <a:rPr lang="en-US" altLang="en-US" sz="2100" dirty="0">
                <a:solidFill>
                  <a:schemeClr val="tx1"/>
                </a:solidFill>
              </a:rPr>
              <a:t>Materials to include carbon steel, aluminum, copper, brass, admiralty brass, Cupro-nickel and stainless </a:t>
            </a:r>
            <a:r>
              <a:rPr lang="en-US" altLang="en-US" sz="2100" dirty="0" smtClean="0">
                <a:solidFill>
                  <a:schemeClr val="tx1"/>
                </a:solidFill>
              </a:rPr>
              <a:t>steel</a:t>
            </a:r>
          </a:p>
          <a:p>
            <a:r>
              <a:rPr lang="en-US" altLang="en-US" sz="2100" dirty="0">
                <a:solidFill>
                  <a:schemeClr val="tx1"/>
                </a:solidFill>
              </a:rPr>
              <a:t>Specific quality brazing, welding, testing and code stamps all available</a:t>
            </a:r>
          </a:p>
          <a:p>
            <a:r>
              <a:rPr lang="en-US" altLang="en-US" sz="2100" dirty="0">
                <a:solidFill>
                  <a:schemeClr val="tx1"/>
                </a:solidFill>
              </a:rPr>
              <a:t>Many designs and materials can be shipped in short lead times to meet planned company shutdowns or for emergency breakdowns</a:t>
            </a:r>
          </a:p>
          <a:p>
            <a:endParaRPr lang="en-US" altLang="en-US" sz="2100" dirty="0">
              <a:solidFill>
                <a:schemeClr val="tx1"/>
              </a:solidFill>
            </a:endParaRPr>
          </a:p>
          <a:p>
            <a:endParaRPr lang="en-US" altLang="en-US" sz="1800" dirty="0">
              <a:solidFill>
                <a:schemeClr val="tx1"/>
              </a:solidFill>
            </a:endParaRPr>
          </a:p>
          <a:p>
            <a:endParaRPr lang="en-US" altLang="en-US" sz="1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altLang="en-US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7391400" cy="365125"/>
          </a:xfrm>
        </p:spPr>
        <p:txBody>
          <a:bodyPr/>
          <a:lstStyle/>
          <a:p>
            <a:pPr algn="ctr"/>
            <a:r>
              <a:rPr lang="en-US" sz="120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Phone: 484-498-8660   •   Fax: 484-631-0558   •   www.capitalcoil.com   •   sales@capitalcoil.com</a:t>
            </a:r>
            <a:endParaRPr lang="en-US" altLang="en-US" sz="12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70816"/>
            <a:ext cx="685800" cy="74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3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2164</TotalTime>
  <Words>616</Words>
  <Application>Microsoft Office PowerPoint</Application>
  <PresentationFormat>On-screen Show (4:3)</PresentationFormat>
  <Paragraphs>134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Century Gothic</vt:lpstr>
      <vt:lpstr>Corbel</vt:lpstr>
      <vt:lpstr>Verdana</vt:lpstr>
      <vt:lpstr>Wingdings</vt:lpstr>
      <vt:lpstr>Wingdings 3</vt:lpstr>
      <vt:lpstr>Depth</vt:lpstr>
      <vt:lpstr>Industry Leader in the Replacement Coil Business </vt:lpstr>
      <vt:lpstr>OUR AREAS OF EXPERTISE</vt:lpstr>
      <vt:lpstr> REPLACEMENT OF ANY COIL, REGARDLESS OF AGE, MAKE OR CONSTRUCTION </vt:lpstr>
      <vt:lpstr>REPLACEMENT OF ANY COIL, CONT.</vt:lpstr>
      <vt:lpstr>EXPERT SYSTEM AND COIL FAILURE ANALYSIS</vt:lpstr>
      <vt:lpstr>EXPERT ANALYSIS CONT.</vt:lpstr>
      <vt:lpstr>COMBINATION: PRODUCTION &amp; CUSTOM DESIGN</vt:lpstr>
      <vt:lpstr>GUARANTEED QUICK-SHIP PROGRAM</vt:lpstr>
      <vt:lpstr>HEAVY DUTY DESIGNS FOR INDUSTRIAL APPLICATIONS</vt:lpstr>
      <vt:lpstr>   Unique &amp; high quality coil selection program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Jacobs</dc:creator>
  <cp:lastModifiedBy>Dan Jacobs</cp:lastModifiedBy>
  <cp:revision>85</cp:revision>
  <cp:lastPrinted>2017-08-04T16:03:23Z</cp:lastPrinted>
  <dcterms:created xsi:type="dcterms:W3CDTF">1601-01-01T00:00:00Z</dcterms:created>
  <dcterms:modified xsi:type="dcterms:W3CDTF">2017-08-09T15:42:19Z</dcterms:modified>
</cp:coreProperties>
</file>